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1256" r:id="rId3"/>
    <p:sldId id="275" r:id="rId4"/>
    <p:sldId id="287" r:id="rId5"/>
    <p:sldId id="288" r:id="rId6"/>
    <p:sldId id="289" r:id="rId7"/>
    <p:sldId id="286" r:id="rId8"/>
    <p:sldId id="292" r:id="rId9"/>
    <p:sldId id="291" r:id="rId10"/>
    <p:sldId id="290" r:id="rId11"/>
    <p:sldId id="293" r:id="rId12"/>
    <p:sldId id="295" r:id="rId13"/>
    <p:sldId id="296" r:id="rId14"/>
    <p:sldId id="294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310" r:id="rId25"/>
    <p:sldId id="1251" r:id="rId26"/>
    <p:sldId id="1252" r:id="rId27"/>
    <p:sldId id="1253" r:id="rId28"/>
    <p:sldId id="1250" r:id="rId29"/>
    <p:sldId id="311" r:id="rId30"/>
    <p:sldId id="1255" r:id="rId31"/>
    <p:sldId id="1254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2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155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12D02-632A-4EBE-8020-E518FC6BAE2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44B51-83DB-4EA5-B8DC-53D8CB0CD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3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B140-21E3-237E-99C8-0161756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21" y="1041400"/>
            <a:ext cx="6592110" cy="2839936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2D116-2DEF-2935-C895-246EB3713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7021" y="4331613"/>
            <a:ext cx="659211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8B033-BAF6-93A6-4294-B904C979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D882F-1D72-46F2-9EB0-850463A10139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F52F-F5F9-8F3F-CAB0-B9894A9F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E37B-3A08-DABB-98E4-79442B09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00422-D8B5-48AC-945F-28D8E193A7D1}"/>
              </a:ext>
            </a:extLst>
          </p:cNvPr>
          <p:cNvSpPr/>
          <p:nvPr userDrawn="1"/>
        </p:nvSpPr>
        <p:spPr>
          <a:xfrm>
            <a:off x="1702340" y="1741251"/>
            <a:ext cx="2336260" cy="30253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31444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3297-8A82-5838-9747-57DF3332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48237-E77C-4C47-2FAE-09FB49EC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051B-5005-12A7-F0CA-6AB48098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A29-6CBC-4C97-82EB-30FE78181869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EF1C-384F-5208-8747-19092596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F445-209F-B16E-3E1B-493BF1AC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005DA-4EF9-474B-1EFE-5A57B8B3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0BB37-E69E-54DB-EF02-395239663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BCC5-05F4-CE0A-912F-84449A98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382A-C181-4A7D-858E-96D5048F2204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A9CE-0B7C-6BFF-6E96-52066604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D47E-55B4-E44D-621A-8C3E6F4B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4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521A-D9F4-C6CF-7CFE-C189F17C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609"/>
            <a:ext cx="10515600" cy="556182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84C2D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F7E6-49F8-6D59-6B12-BDB6B152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178"/>
            <a:ext cx="10515600" cy="4796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E398-76A9-8C7C-E65D-C847FF47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68B2-5781-4B06-962E-08217EE42682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4AA1A-F29D-4FC9-8850-9BBBCD9F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266C7-2E2F-5675-F3AF-5106124E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1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6CDA-CB42-FF5C-CD96-9780E346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FAE87-DDED-88F1-D797-9E33BBB1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A726-A028-C8B5-F2B9-84F1C897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4303-D18E-4F2E-B24F-113F4BBB8710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69FB-BB3A-7BB4-DDEE-FAFB8EFB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E91D5-1AD2-754D-195C-67F48F90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9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88F3-99D5-4C46-1959-FCAAAA9E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97EB-3A50-99C6-1599-BE3A511B8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547F2-6602-383B-7493-F02A3179A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0D258-EB26-E9DC-EE46-EF7CF2F3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DDE1-9762-4919-8256-D148A4195109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6B93-D05C-C013-5C02-06A14028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896C3-5AFD-3E81-9D7B-5A29057C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D5AA-91AD-DB57-3249-EE24AC12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E0967-257C-AC96-EA4A-907FCC04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CE607-6AD7-E192-4100-9C0A46866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22046-C88C-0B55-485B-818FB69BF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CF3C9-A546-AE02-2910-49CA2083E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F3988-315A-DB5D-4D4F-6DC25ABC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4517-4A97-4CFB-8CB2-650C8E9E8654}" type="datetime1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A34EE-77C3-9987-ECFC-232FD482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578CA-BB3D-71C5-157F-564BD0B8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6C46-D654-A10B-2D26-75B2A2EF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E05D4-DA68-DB52-88B2-2E3E0340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8F26-2770-4F3C-9650-1407653483F7}" type="datetime1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719C-0568-288A-4F66-85265ECA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D704-71F3-9A0D-8FF2-3EF930BC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3F14B-BA7C-E7D1-48B3-31BEE9D3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7B09-0683-4CA0-B58A-F8D982047C6D}" type="datetime1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83EA3-9670-B1B5-9641-049AB181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6D4FB-E6CE-2AEE-0C38-13383EFE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14D0-6734-6DD3-85B0-3028141F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D51-7657-3D90-E926-C36A04D0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7C162-0F10-70D1-2D5F-2CC21AE8A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7368-66E0-9FB1-86B8-0F02A168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ABA8-59BA-44EE-B3E8-AE6C4627B485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C6DF-59D5-F902-1364-38DDC337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F0595-F5B3-D108-E738-227AB0A8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573-1D17-8130-A1DF-A9C1BB48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BFB85-5134-2EE0-C137-08D1466A8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07D5F-1354-51D5-E15B-B69300B70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4A9C5-72F7-3E08-E8F4-BCB0961F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25C8-6015-4388-8FAB-B9352EBBC4F4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F18E-F3B5-2C98-9644-3A9CD39F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5D867-08B8-7619-8AB6-2ABC0DD8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0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704E5-EBAF-F503-421F-D6BA0F1E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40"/>
            <a:ext cx="10515600" cy="649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8D2BA-9651-E0C8-BA60-0AAB587B6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8456"/>
            <a:ext cx="10515600" cy="4698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59418-57D4-07C7-1318-84F4B6BF7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1386-AE86-4DCB-832B-4D757DFF8356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263A-95AA-C1EC-FD18-8429E833E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853A-6290-ED82-41A6-91D6EC826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A0884E-2135-FDCA-867B-6EB42622F9E3}"/>
              </a:ext>
            </a:extLst>
          </p:cNvPr>
          <p:cNvSpPr/>
          <p:nvPr userDrawn="1"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0118-B6BA-25F1-498E-AD0374A4D650}"/>
              </a:ext>
            </a:extLst>
          </p:cNvPr>
          <p:cNvSpPr txBox="1"/>
          <p:nvPr userDrawn="1"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006DA-F566-EB1F-9801-943876584FB8}"/>
              </a:ext>
            </a:extLst>
          </p:cNvPr>
          <p:cNvSpPr txBox="1"/>
          <p:nvPr userDrawn="1"/>
        </p:nvSpPr>
        <p:spPr>
          <a:xfrm>
            <a:off x="5831305" y="-23768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TOPIC</a:t>
            </a:r>
            <a:endParaRPr lang="en-US" sz="20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CDC5D-6B73-148B-2044-1EE78DA14627}"/>
              </a:ext>
            </a:extLst>
          </p:cNvPr>
          <p:cNvCxnSpPr>
            <a:cxnSpLocks/>
          </p:cNvCxnSpPr>
          <p:nvPr userDrawn="1"/>
        </p:nvCxnSpPr>
        <p:spPr>
          <a:xfrm>
            <a:off x="0" y="465221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06F85F-9C27-5CC8-D2D2-D055DD644997}"/>
              </a:ext>
            </a:extLst>
          </p:cNvPr>
          <p:cNvCxnSpPr>
            <a:cxnSpLocks/>
          </p:cNvCxnSpPr>
          <p:nvPr userDrawn="1"/>
        </p:nvCxnSpPr>
        <p:spPr>
          <a:xfrm>
            <a:off x="680936" y="6201197"/>
            <a:ext cx="10875524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0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84C2D8"/>
          </a:solidFill>
          <a:latin typeface="+mn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78A-CF39-8C97-E6E1-25EAE3CB7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Infrastructure</a:t>
            </a:r>
            <a:br>
              <a:rPr lang="en-US" dirty="0"/>
            </a:br>
            <a:r>
              <a:rPr lang="en-US" dirty="0"/>
              <a:t>&amp; Modeling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9D118-541F-0268-00CA-760E532C5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STEP-UP Internship Program Summer 2023</a:t>
            </a:r>
          </a:p>
          <a:p>
            <a:pPr algn="l"/>
            <a:r>
              <a:rPr lang="en-US" dirty="0"/>
              <a:t>Day 2</a:t>
            </a:r>
          </a:p>
          <a:p>
            <a:pPr algn="l"/>
            <a:r>
              <a:rPr lang="en-US" dirty="0"/>
              <a:t>July 24, 2023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A35B0-4BFD-18CE-C342-74568A4B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C006-0A15-474C-9868-6BBB37ECF433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E132F-6308-BFAD-8AFE-7A402AF1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F02B-5155-C0D5-17C2-E1573735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0318C4B-ADA1-C8EB-1997-BAC0A28CD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triangle shaped object with black and white triangles&#10;&#10;Description automatically generated">
            <a:extLst>
              <a:ext uri="{FF2B5EF4-FFF2-40B4-BE49-F238E27FC236}">
                <a16:creationId xmlns:a16="http://schemas.microsoft.com/office/drawing/2014/main" id="{E9ED05B4-5907-E829-0740-3C0913E91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9589" r="8948" b="10412"/>
          <a:stretch/>
        </p:blipFill>
        <p:spPr>
          <a:xfrm>
            <a:off x="81377" y="1041400"/>
            <a:ext cx="4834507" cy="47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5382125" y="4247230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2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0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6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Some may even call it </a:t>
            </a:r>
            <a:r>
              <a:rPr lang="en-US" sz="2800" b="1" i="1" dirty="0">
                <a:solidFill>
                  <a:srgbClr val="84C2D8"/>
                </a:solidFill>
              </a:rPr>
              <a:t>wicked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98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31DD9A-81D0-6D03-F6B0-982E85B5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602"/>
            <a:ext cx="6873836" cy="2209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60905-07E7-1443-F810-C805A6CC9055}"/>
              </a:ext>
            </a:extLst>
          </p:cNvPr>
          <p:cNvSpPr txBox="1"/>
          <p:nvPr/>
        </p:nvSpPr>
        <p:spPr>
          <a:xfrm>
            <a:off x="617622" y="5905614"/>
            <a:ext cx="610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https://link.springer.com/article/10.1007/bf01405730</a:t>
            </a:r>
          </a:p>
        </p:txBody>
      </p:sp>
    </p:spTree>
    <p:extLst>
      <p:ext uri="{BB962C8B-B14F-4D97-AF65-F5344CB8AC3E}">
        <p14:creationId xmlns:p14="http://schemas.microsoft.com/office/powerpoint/2010/main" val="2569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FDFFE-4F68-097F-6B32-3273984551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4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4D309-F2B2-6D16-10B7-30E271F5324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179FCC-F654-DFDA-FAE4-8A02389C7C1F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CB753C-0782-83B3-4196-00875499937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0028A-B9F4-9178-F443-336779D68D30}"/>
              </a:ext>
            </a:extLst>
          </p:cNvPr>
          <p:cNvSpPr/>
          <p:nvPr/>
        </p:nvSpPr>
        <p:spPr>
          <a:xfrm>
            <a:off x="7541120" y="4092189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4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7E504A-DC23-BB48-3EAB-364B0378A11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571D41-8972-7FF7-6EC7-EF23DCB27B62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86C47-7C9E-3EA1-BD75-3980DEDC8E7C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35BF-A92E-B454-2F92-89B9BD8A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modern water cycle</a:t>
            </a:r>
          </a:p>
          <a:p>
            <a:endParaRPr lang="en-US" dirty="0"/>
          </a:p>
          <a:p>
            <a:r>
              <a:rPr lang="en-US" dirty="0"/>
              <a:t>Water resource infrastructure</a:t>
            </a:r>
          </a:p>
          <a:p>
            <a:endParaRPr lang="en-US" dirty="0"/>
          </a:p>
          <a:p>
            <a:r>
              <a:rPr lang="en-US" dirty="0"/>
              <a:t>“Wicked Problems” in water resources</a:t>
            </a:r>
          </a:p>
          <a:p>
            <a:endParaRPr lang="en-US" dirty="0"/>
          </a:p>
          <a:p>
            <a:r>
              <a:rPr lang="en-US" dirty="0"/>
              <a:t>Simulation as a tool for water resource planning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5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495D2-4A32-F7DA-55A0-191AB93ED3AF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D6AAFB-DDB6-C86B-9E5E-B93723B5D86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2CB6E6-A8CB-5A07-1295-CC0F4EBDF003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FB434A-AD4E-718F-071A-F6AF73E663C9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DA1D7-072E-4E7F-8B00-EE575D90FB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E8583-A5B6-623B-1EBF-F5F3E83749CD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8B265E-7F58-3C3C-A96F-3A3126BCD0C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7EC9B-BF96-872F-C1F8-28CC055B052C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5FF92E-F889-9BDC-8FE7-0948AE6209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5216E-7238-F332-CA7C-CCAC96F0E6C1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DCA9B-6804-ACD1-DFE6-F3F8776F79D3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451B3-A2E7-71F2-493D-B6C76772EB7E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C4B85-6A71-E1FE-BF36-0B38AF8F7AC7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5DCAA-AA14-8D5D-5C94-C1ECA251E49A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62F3D1-EB2E-7827-4C5D-A2789E36BCEF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C8B9EC4-E4BB-B922-35A9-F02DBF9F7F72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9B320-E85D-FE5D-2A7D-CFBB90786143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8AAE15-8BEB-C7CB-39AE-1F7B462861AD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77F4E-5A79-B2AC-153E-D0AC4D654A14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23916-92A2-E8BB-27CA-CD1B7E0FA29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7421F-2C2D-B8A8-7D5D-14C8FB16B247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DD51E8-D731-0B34-140A-BBCA8286291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7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8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73242"/>
            <a:ext cx="12192000" cy="6384758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6BBDDC-DA6E-42BF-AA9D-E13B05079DF0}"/>
              </a:ext>
            </a:extLst>
          </p:cNvPr>
          <p:cNvSpPr/>
          <p:nvPr/>
        </p:nvSpPr>
        <p:spPr>
          <a:xfrm>
            <a:off x="1296846" y="1532860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8A5BF-E19E-43B7-83B8-A31DF8ABF859}"/>
              </a:ext>
            </a:extLst>
          </p:cNvPr>
          <p:cNvSpPr txBox="1"/>
          <p:nvPr/>
        </p:nvSpPr>
        <p:spPr>
          <a:xfrm>
            <a:off x="1858601" y="1612858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3FB80-5801-4729-980C-B04A25AD0A0E}"/>
              </a:ext>
            </a:extLst>
          </p:cNvPr>
          <p:cNvSpPr txBox="1"/>
          <p:nvPr/>
        </p:nvSpPr>
        <p:spPr>
          <a:xfrm>
            <a:off x="2232530" y="2372125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B47707-B1A8-4AB7-885D-304D60BFC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83840"/>
            <a:ext cx="1058870" cy="10588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ED0D2-8AB0-4EA1-9BEE-A4F38E1D38DD}"/>
              </a:ext>
            </a:extLst>
          </p:cNvPr>
          <p:cNvSpPr txBox="1"/>
          <p:nvPr/>
        </p:nvSpPr>
        <p:spPr>
          <a:xfrm>
            <a:off x="1662818" y="4574606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26A5B3D0-8CD1-4A8F-A402-C3A522C11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294780"/>
            <a:ext cx="918411" cy="9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1262"/>
            <a:ext cx="12192000" cy="6376737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6BBDDC-DA6E-42BF-AA9D-E13B05079DF0}"/>
              </a:ext>
            </a:extLst>
          </p:cNvPr>
          <p:cNvSpPr/>
          <p:nvPr/>
        </p:nvSpPr>
        <p:spPr>
          <a:xfrm>
            <a:off x="1296846" y="1532860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8A5BF-E19E-43B7-83B8-A31DF8ABF859}"/>
              </a:ext>
            </a:extLst>
          </p:cNvPr>
          <p:cNvSpPr txBox="1"/>
          <p:nvPr/>
        </p:nvSpPr>
        <p:spPr>
          <a:xfrm>
            <a:off x="1858601" y="1612858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3FB80-5801-4729-980C-B04A25AD0A0E}"/>
              </a:ext>
            </a:extLst>
          </p:cNvPr>
          <p:cNvSpPr txBox="1"/>
          <p:nvPr/>
        </p:nvSpPr>
        <p:spPr>
          <a:xfrm>
            <a:off x="2232530" y="2372125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B47707-B1A8-4AB7-885D-304D60BFC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83840"/>
            <a:ext cx="1058870" cy="10588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ED0D2-8AB0-4EA1-9BEE-A4F38E1D38DD}"/>
              </a:ext>
            </a:extLst>
          </p:cNvPr>
          <p:cNvSpPr txBox="1"/>
          <p:nvPr/>
        </p:nvSpPr>
        <p:spPr>
          <a:xfrm>
            <a:off x="1662818" y="4574606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26A5B3D0-8CD1-4A8F-A402-C3A522C11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294780"/>
            <a:ext cx="918411" cy="9184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D226F3-04BF-4BC5-AEFF-5C03F203F4BC}"/>
              </a:ext>
            </a:extLst>
          </p:cNvPr>
          <p:cNvGrpSpPr/>
          <p:nvPr/>
        </p:nvGrpSpPr>
        <p:grpSpPr>
          <a:xfrm>
            <a:off x="3581400" y="2139798"/>
            <a:ext cx="8075025" cy="3596743"/>
            <a:chOff x="4165197" y="2346575"/>
            <a:chExt cx="7059273" cy="31443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751647-5299-4CE8-AD95-704208CD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7215" y="2346575"/>
              <a:ext cx="4586640" cy="28012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25B7BA-D2D7-4B44-8B3F-2F058846DB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3855" y="2346575"/>
              <a:ext cx="2460615" cy="14284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4F5E05-086B-411C-8D09-E5572273150A}"/>
                </a:ext>
              </a:extLst>
            </p:cNvPr>
            <p:cNvSpPr/>
            <p:nvPr/>
          </p:nvSpPr>
          <p:spPr>
            <a:xfrm>
              <a:off x="9068499" y="3775046"/>
              <a:ext cx="2155971" cy="170279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D7EBFA-0665-42D8-960A-55D0B7D5EA19}"/>
                </a:ext>
              </a:extLst>
            </p:cNvPr>
            <p:cNvCxnSpPr>
              <a:cxnSpLocks/>
            </p:cNvCxnSpPr>
            <p:nvPr/>
          </p:nvCxnSpPr>
          <p:spPr>
            <a:xfrm>
              <a:off x="4165197" y="5160888"/>
              <a:ext cx="4903302" cy="3169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A4D37D-840A-41BF-9FBA-BEBEBE7CC7D6}"/>
                </a:ext>
              </a:extLst>
            </p:cNvPr>
            <p:cNvCxnSpPr>
              <a:cxnSpLocks/>
            </p:cNvCxnSpPr>
            <p:nvPr/>
          </p:nvCxnSpPr>
          <p:spPr>
            <a:xfrm>
              <a:off x="8772819" y="5147846"/>
              <a:ext cx="2451651" cy="343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A29ED8-878A-47F3-94BD-66FA0355A668}"/>
                </a:ext>
              </a:extLst>
            </p:cNvPr>
            <p:cNvCxnSpPr>
              <a:cxnSpLocks/>
            </p:cNvCxnSpPr>
            <p:nvPr/>
          </p:nvCxnSpPr>
          <p:spPr>
            <a:xfrm>
              <a:off x="8772819" y="3644526"/>
              <a:ext cx="295680" cy="1435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88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9284"/>
            <a:ext cx="12192000" cy="6368716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3D5C268-2B09-4E11-A4F4-2977C856C917}"/>
              </a:ext>
            </a:extLst>
          </p:cNvPr>
          <p:cNvSpPr/>
          <p:nvPr/>
        </p:nvSpPr>
        <p:spPr>
          <a:xfrm>
            <a:off x="1296846" y="1548373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CFC82-211C-4A80-B36B-DC102E966535}"/>
              </a:ext>
            </a:extLst>
          </p:cNvPr>
          <p:cNvSpPr txBox="1"/>
          <p:nvPr/>
        </p:nvSpPr>
        <p:spPr>
          <a:xfrm>
            <a:off x="1858601" y="1628371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8A3BC-CEAA-4695-B931-49B9B86AC9D8}"/>
              </a:ext>
            </a:extLst>
          </p:cNvPr>
          <p:cNvSpPr txBox="1"/>
          <p:nvPr/>
        </p:nvSpPr>
        <p:spPr>
          <a:xfrm>
            <a:off x="2232530" y="2387638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A37AC-2A0C-4683-B6A8-896E1F36E53B}"/>
              </a:ext>
            </a:extLst>
          </p:cNvPr>
          <p:cNvSpPr txBox="1"/>
          <p:nvPr/>
        </p:nvSpPr>
        <p:spPr>
          <a:xfrm>
            <a:off x="1447776" y="3639799"/>
            <a:ext cx="28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Electricity</a:t>
            </a:r>
            <a:endParaRPr lang="en-US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64C2E1-1D2A-4DFF-B956-DBD9AE4E8249}"/>
              </a:ext>
            </a:extLst>
          </p:cNvPr>
          <p:cNvSpPr txBox="1"/>
          <p:nvPr/>
        </p:nvSpPr>
        <p:spPr>
          <a:xfrm>
            <a:off x="1662818" y="4590119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DD8FB977-516D-4FCC-A13F-3772AF21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310293"/>
            <a:ext cx="918411" cy="918411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1431D2F-5F16-4B48-97ED-6CE8F282A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46" y="3293134"/>
            <a:ext cx="1098570" cy="1098570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2F006EF9-7DEC-4D58-BAAD-0082A94AC1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99353"/>
            <a:ext cx="1058870" cy="1058870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1D708C50-76B5-498E-8FC4-8AC9D5C4A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94" y="4398461"/>
            <a:ext cx="1161767" cy="1161767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48AC6F1F-FE0A-425F-BC74-4356CEBFCB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66" y="2263903"/>
            <a:ext cx="884515" cy="88451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329AAB-98FA-40AA-BEDF-73E5CF9E80CF}"/>
              </a:ext>
            </a:extLst>
          </p:cNvPr>
          <p:cNvSpPr txBox="1"/>
          <p:nvPr/>
        </p:nvSpPr>
        <p:spPr>
          <a:xfrm>
            <a:off x="3315678" y="4791300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Recreation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0CEF42-3477-4919-ADAA-92E14A0224CA}"/>
              </a:ext>
            </a:extLst>
          </p:cNvPr>
          <p:cNvSpPr txBox="1"/>
          <p:nvPr/>
        </p:nvSpPr>
        <p:spPr>
          <a:xfrm>
            <a:off x="3661968" y="2370846"/>
            <a:ext cx="137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Flood control</a:t>
            </a:r>
            <a:endParaRPr lang="en-US" dirty="0">
              <a:latin typeface="+mj-lt"/>
            </a:endParaRPr>
          </a:p>
        </p:txBody>
      </p:sp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A9A95F45-A262-45D3-A687-5990A0888A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82" y="3280257"/>
            <a:ext cx="1086853" cy="10868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7A66FD-FFA8-48CC-B0AB-674216206565}"/>
              </a:ext>
            </a:extLst>
          </p:cNvPr>
          <p:cNvSpPr txBox="1"/>
          <p:nvPr/>
        </p:nvSpPr>
        <p:spPr>
          <a:xfrm>
            <a:off x="4496396" y="3751144"/>
            <a:ext cx="137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Irrigation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7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  <p:bldP spid="46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2F25C-69D5-4B6F-97AC-35346B18B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9284"/>
            <a:ext cx="12192000" cy="6368715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80390F-9784-4A65-A7DE-DCF8DD9B52FF}"/>
              </a:ext>
            </a:extLst>
          </p:cNvPr>
          <p:cNvGrpSpPr/>
          <p:nvPr/>
        </p:nvGrpSpPr>
        <p:grpSpPr>
          <a:xfrm>
            <a:off x="1296846" y="1548373"/>
            <a:ext cx="5651538" cy="3944984"/>
            <a:chOff x="5432618" y="1598701"/>
            <a:chExt cx="5651538" cy="394498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4346F4A-E50C-4F0A-8D8C-35CC04F3FF53}"/>
                </a:ext>
              </a:extLst>
            </p:cNvPr>
            <p:cNvSpPr/>
            <p:nvPr/>
          </p:nvSpPr>
          <p:spPr>
            <a:xfrm>
              <a:off x="5432618" y="1598701"/>
              <a:ext cx="5651538" cy="39449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2F1599-5485-4726-84BE-602EC310BEA3}"/>
                </a:ext>
              </a:extLst>
            </p:cNvPr>
            <p:cNvSpPr txBox="1"/>
            <p:nvPr/>
          </p:nvSpPr>
          <p:spPr>
            <a:xfrm>
              <a:off x="5994373" y="1678699"/>
              <a:ext cx="44951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Unique governance</a:t>
              </a:r>
              <a:endParaRPr lang="en-US" b="1" dirty="0"/>
            </a:p>
            <a:p>
              <a:endParaRPr lang="en-US" dirty="0">
                <a:latin typeface="+mj-lt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5FCDDD9-6E26-48D9-93F8-E91DFA89C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878" y="3593615"/>
              <a:ext cx="1300197" cy="65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7EC310D8-C8DA-42A5-816F-AB43F72A5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879" y="2650475"/>
              <a:ext cx="1273998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825B54E8-A9CF-4CE8-A869-F6B5E1E4C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35" y="2650475"/>
              <a:ext cx="1150163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17A85ADB-01BE-415B-8748-2228FF554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35" y="3500817"/>
              <a:ext cx="1173817" cy="78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Flag of New York, NY (1977–present). Variant including the Latin inscription shown.">
              <a:extLst>
                <a:ext uri="{FF2B5EF4-FFF2-40B4-BE49-F238E27FC236}">
                  <a16:creationId xmlns:a16="http://schemas.microsoft.com/office/drawing/2014/main" id="{554297CF-B6C3-448D-A663-8579E1EB0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432" y="4357232"/>
              <a:ext cx="1300197" cy="78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EA16F5-F7BF-4FA3-9CC0-B8B0AE4F058F}"/>
                </a:ext>
              </a:extLst>
            </p:cNvPr>
            <p:cNvSpPr txBox="1"/>
            <p:nvPr/>
          </p:nvSpPr>
          <p:spPr>
            <a:xfrm>
              <a:off x="8488355" y="2218986"/>
              <a:ext cx="2036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State &amp; Municipal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1FBFEF-9B10-4054-8477-56A430E220A8}"/>
                </a:ext>
              </a:extLst>
            </p:cNvPr>
            <p:cNvSpPr txBox="1"/>
            <p:nvPr/>
          </p:nvSpPr>
          <p:spPr>
            <a:xfrm>
              <a:off x="8114363" y="2571582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PA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C67332-2630-4021-9FF8-2C47FEB74900}"/>
                </a:ext>
              </a:extLst>
            </p:cNvPr>
            <p:cNvSpPr txBox="1"/>
            <p:nvPr/>
          </p:nvSpPr>
          <p:spPr>
            <a:xfrm>
              <a:off x="9410663" y="2579594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NJ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E78A56-84D7-43C3-9003-2F4E17CB8B0C}"/>
                </a:ext>
              </a:extLst>
            </p:cNvPr>
            <p:cNvSpPr txBox="1"/>
            <p:nvPr/>
          </p:nvSpPr>
          <p:spPr>
            <a:xfrm>
              <a:off x="9406086" y="3514723"/>
              <a:ext cx="637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NYS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A41964-A93E-4BBA-9319-6D6F9FEDB240}"/>
                </a:ext>
              </a:extLst>
            </p:cNvPr>
            <p:cNvSpPr txBox="1"/>
            <p:nvPr/>
          </p:nvSpPr>
          <p:spPr>
            <a:xfrm>
              <a:off x="8113081" y="3418788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DE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593678-8953-40F0-B1FD-0BA0891F2B7B}"/>
                </a:ext>
              </a:extLst>
            </p:cNvPr>
            <p:cNvSpPr txBox="1"/>
            <p:nvPr/>
          </p:nvSpPr>
          <p:spPr>
            <a:xfrm>
              <a:off x="8652323" y="4289718"/>
              <a:ext cx="734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NYC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49D9C3-54DA-41B1-B1AF-B9D84AF1BD14}"/>
                </a:ext>
              </a:extLst>
            </p:cNvPr>
            <p:cNvSpPr txBox="1"/>
            <p:nvPr/>
          </p:nvSpPr>
          <p:spPr>
            <a:xfrm>
              <a:off x="5740708" y="3514723"/>
              <a:ext cx="2036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Federal</a:t>
              </a:r>
            </a:p>
          </p:txBody>
        </p: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D6E9DC32-9969-41E5-B64F-1AB5D9A70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6145" y="3909864"/>
              <a:ext cx="851832" cy="85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D8840636-AA56-41D1-9E11-34AEFEFF1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853" y="3973208"/>
              <a:ext cx="921600" cy="70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30F80F-30AE-413B-8946-86D35B9033AE}"/>
                </a:ext>
              </a:extLst>
            </p:cNvPr>
            <p:cNvSpPr txBox="1"/>
            <p:nvPr/>
          </p:nvSpPr>
          <p:spPr>
            <a:xfrm>
              <a:off x="5690269" y="4692109"/>
              <a:ext cx="99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USGS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FAADF7-8F82-4DD1-9B51-57A3046B42BF}"/>
                </a:ext>
              </a:extLst>
            </p:cNvPr>
            <p:cNvSpPr txBox="1"/>
            <p:nvPr/>
          </p:nvSpPr>
          <p:spPr>
            <a:xfrm>
              <a:off x="6748580" y="4660984"/>
              <a:ext cx="99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USACE</a:t>
              </a:r>
            </a:p>
          </p:txBody>
        </p:sp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BB6594FC-E50B-4285-8ABD-4B57924D0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83" t="3937" r="21437" b="66109"/>
            <a:stretch/>
          </p:blipFill>
          <p:spPr bwMode="auto">
            <a:xfrm>
              <a:off x="5591200" y="2313011"/>
              <a:ext cx="2469652" cy="81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206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8F2BD-5AF4-8188-F802-913F4BE6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941D18-F4C2-6E77-7F22-1354020D41E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45859" y="3649576"/>
            <a:ext cx="88137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38F39-80AB-CD53-76E0-BF63C2441A12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5A19EB-07AD-A792-9C7A-ACAE1BF37A27}"/>
              </a:ext>
            </a:extLst>
          </p:cNvPr>
          <p:cNvSpPr txBox="1"/>
          <p:nvPr/>
        </p:nvSpPr>
        <p:spPr>
          <a:xfrm>
            <a:off x="8314764" y="3066073"/>
            <a:ext cx="3039036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i="1" dirty="0"/>
              <a:t>Managed 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FDB03-B636-8986-DC72-A7B2AFC32DB7}"/>
              </a:ext>
            </a:extLst>
          </p:cNvPr>
          <p:cNvSpPr txBox="1"/>
          <p:nvPr/>
        </p:nvSpPr>
        <p:spPr>
          <a:xfrm>
            <a:off x="1308023" y="3066073"/>
            <a:ext cx="2368333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i="1" dirty="0"/>
              <a:t>Natural Flows</a:t>
            </a:r>
          </a:p>
        </p:txBody>
      </p:sp>
    </p:spTree>
    <p:extLst>
      <p:ext uri="{BB962C8B-B14F-4D97-AF65-F5344CB8AC3E}">
        <p14:creationId xmlns:p14="http://schemas.microsoft.com/office/powerpoint/2010/main" val="237728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91883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FD646-43D3-F0BC-3940-509DC7AA5706}"/>
              </a:ext>
            </a:extLst>
          </p:cNvPr>
          <p:cNvSpPr txBox="1"/>
          <p:nvPr/>
        </p:nvSpPr>
        <p:spPr>
          <a:xfrm>
            <a:off x="800100" y="1584158"/>
            <a:ext cx="5562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See drb_model_map.html</a:t>
            </a:r>
          </a:p>
        </p:txBody>
      </p:sp>
    </p:spTree>
    <p:extLst>
      <p:ext uri="{BB962C8B-B14F-4D97-AF65-F5344CB8AC3E}">
        <p14:creationId xmlns:p14="http://schemas.microsoft.com/office/powerpoint/2010/main" val="361578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Activity: Choose Case Study Location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0F87A-D276-EFD8-F898-A210235C3218}"/>
              </a:ext>
            </a:extLst>
          </p:cNvPr>
          <p:cNvSpPr txBox="1"/>
          <p:nvPr/>
        </p:nvSpPr>
        <p:spPr>
          <a:xfrm>
            <a:off x="745957" y="1502268"/>
            <a:ext cx="11044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search: USGS NWIS</a:t>
            </a:r>
          </a:p>
          <a:p>
            <a:r>
              <a:rPr lang="en-US" sz="2400" dirty="0"/>
              <a:t>Search for some gauge locations that you are interested in.  </a:t>
            </a:r>
          </a:p>
          <a:p>
            <a:br>
              <a:rPr lang="en-US" sz="2400" dirty="0"/>
            </a:br>
            <a:r>
              <a:rPr lang="en-US" sz="2400" dirty="0"/>
              <a:t>Answer the following questions (NOTE: these do not have “correct” answers):</a:t>
            </a:r>
          </a:p>
          <a:p>
            <a:pPr marL="457200" indent="-457200">
              <a:buAutoNum type="arabicPeriod"/>
            </a:pPr>
            <a:r>
              <a:rPr lang="en-US" sz="2400" dirty="0"/>
              <a:t>Why this location?  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upstream of this location (natural and human)?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downstream of this location?</a:t>
            </a:r>
          </a:p>
          <a:p>
            <a:pPr marL="457200" indent="-457200">
              <a:buAutoNum type="arabicPeriod"/>
            </a:pPr>
            <a:r>
              <a:rPr lang="en-US" sz="2400" dirty="0"/>
              <a:t>Who or what depends on this water?</a:t>
            </a:r>
          </a:p>
          <a:p>
            <a:pPr marL="457200" indent="-457200">
              <a:buAutoNum type="arabicPeriod"/>
            </a:pPr>
            <a:r>
              <a:rPr lang="en-US" sz="2400" dirty="0"/>
              <a:t>What are some water resource challenges that may exist in the region (brainstorm)?</a:t>
            </a:r>
          </a:p>
        </p:txBody>
      </p:sp>
    </p:spTree>
    <p:extLst>
      <p:ext uri="{BB962C8B-B14F-4D97-AF65-F5344CB8AC3E}">
        <p14:creationId xmlns:p14="http://schemas.microsoft.com/office/powerpoint/2010/main" val="4164733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Next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35BF-A92E-B454-2F92-89B9BD8A2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100"/>
            <a:ext cx="10515600" cy="4796785"/>
          </a:xfrm>
        </p:spPr>
        <p:txBody>
          <a:bodyPr/>
          <a:lstStyle/>
          <a:p>
            <a:r>
              <a:rPr lang="en-US" dirty="0"/>
              <a:t>Testing body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0DE941-22FE-A1D4-6E02-72B7908C1BB5}"/>
              </a:ext>
            </a:extLst>
          </p:cNvPr>
          <p:cNvGrpSpPr/>
          <p:nvPr/>
        </p:nvGrpSpPr>
        <p:grpSpPr>
          <a:xfrm>
            <a:off x="2947563" y="624901"/>
            <a:ext cx="1303767" cy="611081"/>
            <a:chOff x="3486545" y="1158238"/>
            <a:chExt cx="3706735" cy="1737362"/>
          </a:xfrm>
          <a:solidFill>
            <a:srgbClr val="84C2D8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3A8C5F-D1E1-A656-209F-BC4DA4C7F341}"/>
                </a:ext>
              </a:extLst>
            </p:cNvPr>
            <p:cNvSpPr/>
            <p:nvPr/>
          </p:nvSpPr>
          <p:spPr>
            <a:xfrm>
              <a:off x="3738568" y="1580060"/>
              <a:ext cx="132966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C2D8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91B898-0A54-A74A-1C8E-1E388C0F2FA8}"/>
                </a:ext>
              </a:extLst>
            </p:cNvPr>
            <p:cNvSpPr/>
            <p:nvPr/>
          </p:nvSpPr>
          <p:spPr>
            <a:xfrm>
              <a:off x="3990592" y="1580060"/>
              <a:ext cx="278930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4C2D8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335ED2-8CB6-0A0F-8D2E-A2F4AFCBC397}"/>
                </a:ext>
              </a:extLst>
            </p:cNvPr>
            <p:cNvSpPr/>
            <p:nvPr/>
          </p:nvSpPr>
          <p:spPr>
            <a:xfrm>
              <a:off x="4388580" y="1580060"/>
              <a:ext cx="549335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4C2D8"/>
                </a:solidFill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0CE946A-CAF7-3344-DB76-0B050CCC42A2}"/>
                </a:ext>
              </a:extLst>
            </p:cNvPr>
            <p:cNvSpPr/>
            <p:nvPr/>
          </p:nvSpPr>
          <p:spPr>
            <a:xfrm>
              <a:off x="5056973" y="1158238"/>
              <a:ext cx="2136307" cy="1737362"/>
            </a:xfrm>
            <a:prstGeom prst="rightArrow">
              <a:avLst>
                <a:gd name="adj1" fmla="val 45720"/>
                <a:gd name="adj2" fmla="val 60591"/>
              </a:avLst>
            </a:prstGeom>
            <a:grpFill/>
            <a:ln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C2D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E31321-E572-59DB-C553-B6321D0658DC}"/>
                </a:ext>
              </a:extLst>
            </p:cNvPr>
            <p:cNvSpPr/>
            <p:nvPr/>
          </p:nvSpPr>
          <p:spPr>
            <a:xfrm>
              <a:off x="5056973" y="1580061"/>
              <a:ext cx="1090928" cy="893711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4C2D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90A3C8-5F12-02B1-558A-06C92AAC3852}"/>
                </a:ext>
              </a:extLst>
            </p:cNvPr>
            <p:cNvSpPr/>
            <p:nvPr/>
          </p:nvSpPr>
          <p:spPr>
            <a:xfrm>
              <a:off x="3486545" y="1580060"/>
              <a:ext cx="132966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C2D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1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C6DD34-7B4B-8CD7-759F-D194B42A9152}"/>
              </a:ext>
            </a:extLst>
          </p:cNvPr>
          <p:cNvSpPr/>
          <p:nvPr/>
        </p:nvSpPr>
        <p:spPr>
          <a:xfrm>
            <a:off x="2189747" y="2470485"/>
            <a:ext cx="6930190" cy="16603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</p:txBody>
      </p:sp>
    </p:spTree>
    <p:extLst>
      <p:ext uri="{BB962C8B-B14F-4D97-AF65-F5344CB8AC3E}">
        <p14:creationId xmlns:p14="http://schemas.microsoft.com/office/powerpoint/2010/main" val="177209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427036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A1F31-6CE2-99F1-AFC0-7812F8F59A2D}"/>
              </a:ext>
            </a:extLst>
          </p:cNvPr>
          <p:cNvSpPr/>
          <p:nvPr/>
        </p:nvSpPr>
        <p:spPr>
          <a:xfrm>
            <a:off x="2189747" y="2470484"/>
            <a:ext cx="6930190" cy="25667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  <a:p>
            <a:pPr algn="ctr"/>
            <a:endParaRPr lang="en-US" sz="2800" b="1" i="1" dirty="0">
              <a:solidFill>
                <a:srgbClr val="C00000"/>
              </a:solidFill>
            </a:endParaRPr>
          </a:p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Humans and human impact!</a:t>
            </a:r>
          </a:p>
        </p:txBody>
      </p:sp>
    </p:spTree>
    <p:extLst>
      <p:ext uri="{BB962C8B-B14F-4D97-AF65-F5344CB8AC3E}">
        <p14:creationId xmlns:p14="http://schemas.microsoft.com/office/powerpoint/2010/main" val="79639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</p:spTree>
    <p:extLst>
      <p:ext uri="{BB962C8B-B14F-4D97-AF65-F5344CB8AC3E}">
        <p14:creationId xmlns:p14="http://schemas.microsoft.com/office/powerpoint/2010/main" val="201001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8341894" y="2443064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7539788" y="3950451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6224336" y="3573462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8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642</Words>
  <Application>Microsoft Office PowerPoint</Application>
  <PresentationFormat>Widescreen</PresentationFormat>
  <Paragraphs>192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Bahnschrift Light</vt:lpstr>
      <vt:lpstr>Calibri</vt:lpstr>
      <vt:lpstr>Calibri Light</vt:lpstr>
      <vt:lpstr>Office Theme</vt:lpstr>
      <vt:lpstr>Water Infrastructure &amp; Modeling </vt:lpstr>
      <vt:lpstr>Outline</vt:lpstr>
      <vt:lpstr>The natural water cycle</vt:lpstr>
      <vt:lpstr>The natural water cycle</vt:lpstr>
      <vt:lpstr>The natural water cycle</vt:lpstr>
      <vt:lpstr>The 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Example: My work in the Delaware River Basin</vt:lpstr>
      <vt:lpstr>PowerPoint Presentation</vt:lpstr>
      <vt:lpstr>PowerPoint Presentation</vt:lpstr>
      <vt:lpstr>PowerPoint Presentation</vt:lpstr>
      <vt:lpstr>PowerPoint Presentation</vt:lpstr>
      <vt:lpstr>Example: My work in the Delaware River Basin</vt:lpstr>
      <vt:lpstr>Example: My work in the Delaware River Basin</vt:lpstr>
      <vt:lpstr>Activity: Choose Case Study Location</vt:lpstr>
      <vt:lpstr>Next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AquaticAlgorithms</dc:title>
  <dc:creator>Trevor Amestoy</dc:creator>
  <cp:lastModifiedBy>Trevor Amestoy</cp:lastModifiedBy>
  <cp:revision>63</cp:revision>
  <dcterms:created xsi:type="dcterms:W3CDTF">2023-07-11T13:30:29Z</dcterms:created>
  <dcterms:modified xsi:type="dcterms:W3CDTF">2023-07-25T04:24:34Z</dcterms:modified>
</cp:coreProperties>
</file>